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0"/>
  </p:notesMasterIdLst>
  <p:handoutMasterIdLst>
    <p:handoutMasterId r:id="rId11"/>
  </p:handoutMasterIdLst>
  <p:sldIdLst>
    <p:sldId id="256" r:id="rId2"/>
    <p:sldId id="1012" r:id="rId3"/>
    <p:sldId id="1013" r:id="rId4"/>
    <p:sldId id="1014" r:id="rId5"/>
    <p:sldId id="1015" r:id="rId6"/>
    <p:sldId id="1016" r:id="rId7"/>
    <p:sldId id="1017" r:id="rId8"/>
    <p:sldId id="626" r:id="rId9"/>
  </p:sldIdLst>
  <p:sldSz cx="9144000" cy="6858000" type="screen4x3"/>
  <p:notesSz cx="9872663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3E211E"/>
    <a:srgbClr val="333300"/>
    <a:srgbClr val="003300"/>
    <a:srgbClr val="2B3E4B"/>
    <a:srgbClr val="A4A69A"/>
    <a:srgbClr val="CCCC99"/>
    <a:srgbClr val="2B4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5" autoAdjust="0"/>
    <p:restoredTop sz="94348" autoAdjust="0"/>
  </p:normalViewPr>
  <p:slideViewPr>
    <p:cSldViewPr>
      <p:cViewPr>
        <p:scale>
          <a:sx n="51" d="100"/>
          <a:sy n="51" d="100"/>
        </p:scale>
        <p:origin x="-105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7238"/>
    </p:cViewPr>
  </p:sorterViewPr>
  <p:notesViewPr>
    <p:cSldViewPr>
      <p:cViewPr>
        <p:scale>
          <a:sx n="75" d="100"/>
          <a:sy n="75" d="100"/>
        </p:scale>
        <p:origin x="-1620" y="-84"/>
      </p:cViewPr>
      <p:guideLst>
        <p:guide orient="horz" pos="2141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259290" cy="32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4" tIns="45472" rIns="90944" bIns="45472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70811" y="0"/>
            <a:ext cx="4257714" cy="32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4" tIns="45472" rIns="90944" bIns="45472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60404"/>
            <a:ext cx="4259290" cy="32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4" tIns="45472" rIns="90944" bIns="45472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70811" y="6460404"/>
            <a:ext cx="4257714" cy="32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4" tIns="45472" rIns="90944" bIns="45472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BACD31C-065E-4126-8495-3331A2A59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49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4278206" cy="34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27" tIns="46913" rIns="93827" bIns="46913" numCol="1" anchor="t" anchorCtr="0" compatLnSpc="1">
            <a:prstTxWarp prst="textNoShape">
              <a:avLst/>
            </a:prstTxWarp>
          </a:bodyPr>
          <a:lstStyle>
            <a:lvl1pPr defTabSz="937977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2881" y="1"/>
            <a:ext cx="4278206" cy="34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27" tIns="46913" rIns="93827" bIns="46913" numCol="1" anchor="t" anchorCtr="0" compatLnSpc="1">
            <a:prstTxWarp prst="textNoShape">
              <a:avLst/>
            </a:prstTxWarp>
          </a:bodyPr>
          <a:lstStyle>
            <a:lvl1pPr algn="r" defTabSz="937977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38500" y="511175"/>
            <a:ext cx="3394075" cy="2546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6794" y="3228619"/>
            <a:ext cx="7899076" cy="305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27" tIns="46913" rIns="93827" bIns="469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5654"/>
            <a:ext cx="4278206" cy="34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27" tIns="46913" rIns="93827" bIns="46913" numCol="1" anchor="b" anchorCtr="0" compatLnSpc="1">
            <a:prstTxWarp prst="textNoShape">
              <a:avLst/>
            </a:prstTxWarp>
          </a:bodyPr>
          <a:lstStyle>
            <a:lvl1pPr defTabSz="937977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2881" y="6455654"/>
            <a:ext cx="4278206" cy="34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27" tIns="46913" rIns="93827" bIns="46913" numCol="1" anchor="b" anchorCtr="0" compatLnSpc="1">
            <a:prstTxWarp prst="textNoShape">
              <a:avLst/>
            </a:prstTxWarp>
          </a:bodyPr>
          <a:lstStyle>
            <a:lvl1pPr algn="r" defTabSz="937977">
              <a:defRPr sz="1200" smtClean="0"/>
            </a:lvl1pPr>
          </a:lstStyle>
          <a:p>
            <a:pPr>
              <a:defRPr/>
            </a:pPr>
            <a:fld id="{A9271E40-5AC3-461E-BD2C-6AADE129B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196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igz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260350"/>
            <a:ext cx="14652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 userDrawn="1"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2555875" y="4292600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5"/>
              </a:spcAft>
              <a:defRPr/>
            </a:pPr>
            <a:r>
              <a:rPr lang="ru-RU" sz="1600" b="1" dirty="0" smtClean="0">
                <a:solidFill>
                  <a:srgbClr val="4C6D7A"/>
                </a:solidFill>
                <a:latin typeface="Book Antiqua" pitchFamily="18" charset="0"/>
              </a:rPr>
              <a:t>ФЕДОРОВ АЛЕКСЕЙ АЛЕКСАНДРОВИЧ</a:t>
            </a:r>
            <a:endParaRPr lang="ru-RU" sz="1600" b="1" dirty="0">
              <a:solidFill>
                <a:srgbClr val="4C6D7A"/>
              </a:solidFill>
              <a:latin typeface="Book Antiqua" pitchFamily="18" charset="0"/>
            </a:endParaRPr>
          </a:p>
          <a:p>
            <a:pPr algn="ctr">
              <a:spcAft>
                <a:spcPts val="125"/>
              </a:spcAft>
              <a:defRPr/>
            </a:pPr>
            <a:r>
              <a:rPr lang="ru-RU" sz="1600" b="1" dirty="0" smtClean="0">
                <a:solidFill>
                  <a:srgbClr val="4C6D7A"/>
                </a:solidFill>
                <a:latin typeface="Book Antiqua" pitchFamily="18" charset="0"/>
              </a:rPr>
              <a:t>ведущий юрисконсульт</a:t>
            </a:r>
            <a:endParaRPr lang="ru-RU" sz="1600" b="1" dirty="0">
              <a:solidFill>
                <a:srgbClr val="4C6D7A"/>
              </a:solidFill>
              <a:latin typeface="Book Antiqua" pitchFamily="18" charset="0"/>
            </a:endParaRPr>
          </a:p>
          <a:p>
            <a:pPr algn="ctr">
              <a:spcAft>
                <a:spcPts val="125"/>
              </a:spcAft>
              <a:defRPr/>
            </a:pPr>
            <a:r>
              <a:rPr lang="ru-RU" sz="1600" b="1" dirty="0">
                <a:solidFill>
                  <a:srgbClr val="4C6D7A"/>
                </a:solidFill>
                <a:latin typeface="Book Antiqua" pitchFamily="18" charset="0"/>
              </a:rPr>
              <a:t>экспертно-консультационного центра</a:t>
            </a:r>
          </a:p>
          <a:p>
            <a:pPr algn="ctr">
              <a:spcAft>
                <a:spcPts val="125"/>
              </a:spcAft>
              <a:defRPr/>
            </a:pPr>
            <a:r>
              <a:rPr lang="ru-RU" sz="1600" b="1" dirty="0">
                <a:solidFill>
                  <a:srgbClr val="4C6D7A"/>
                </a:solidFill>
                <a:latin typeface="Book Antiqua" pitchFamily="18" charset="0"/>
              </a:rPr>
              <a:t>Института </a:t>
            </a:r>
            <a:r>
              <a:rPr lang="ru-RU" sz="1600" b="1" dirty="0" err="1" smtClean="0">
                <a:solidFill>
                  <a:srgbClr val="4C6D7A"/>
                </a:solidFill>
                <a:latin typeface="Book Antiqua" pitchFamily="18" charset="0"/>
              </a:rPr>
              <a:t>госзакупок</a:t>
            </a:r>
            <a:endParaRPr lang="ru-RU" sz="1600" b="1" dirty="0">
              <a:solidFill>
                <a:srgbClr val="4C6D7A"/>
              </a:solidFill>
              <a:latin typeface="Book Antiqua" pitchFamily="18" charset="0"/>
            </a:endParaRPr>
          </a:p>
          <a:p>
            <a:pPr algn="ctr">
              <a:spcAft>
                <a:spcPts val="125"/>
              </a:spcAft>
              <a:defRPr/>
            </a:pPr>
            <a:endParaRPr lang="ru-RU" sz="1600" b="1" dirty="0">
              <a:solidFill>
                <a:srgbClr val="4C6D7A"/>
              </a:solidFill>
              <a:latin typeface="Book Antiqua" pitchFamily="18" charset="0"/>
            </a:endParaRPr>
          </a:p>
          <a:p>
            <a:pPr algn="ctr">
              <a:spcAft>
                <a:spcPts val="125"/>
              </a:spcAft>
              <a:defRPr/>
            </a:pPr>
            <a:r>
              <a:rPr lang="en-US" sz="1600" b="1" dirty="0">
                <a:solidFill>
                  <a:srgbClr val="4C6D7A"/>
                </a:solidFill>
                <a:latin typeface="Book Antiqua" pitchFamily="18" charset="0"/>
              </a:rPr>
              <a:t>www.roszakupki.ru</a:t>
            </a:r>
            <a:endParaRPr lang="ru-RU" sz="1600" b="1" dirty="0">
              <a:solidFill>
                <a:srgbClr val="4C6D7A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  <a:defRPr/>
            </a:pPr>
            <a:endParaRPr lang="ru-RU" sz="500" dirty="0">
              <a:solidFill>
                <a:srgbClr val="898989"/>
              </a:solidFill>
              <a:latin typeface="Book Antiqua" pitchFamily="18" charset="0"/>
              <a:cs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8136904" cy="1470025"/>
          </a:xfrm>
        </p:spPr>
        <p:txBody>
          <a:bodyPr/>
          <a:lstStyle>
            <a:lvl1pPr>
              <a:defRPr sz="5400">
                <a:solidFill>
                  <a:srgbClr val="334A53"/>
                </a:solidFill>
                <a:latin typeface="Book Antiqua" pitchFamily="18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44824"/>
            <a:ext cx="8388424" cy="1647056"/>
          </a:xfrm>
        </p:spPr>
        <p:txBody>
          <a:bodyPr/>
          <a:lstStyle>
            <a:lvl1pPr>
              <a:defRPr sz="3600">
                <a:latin typeface="Book Antiqua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Rectangle 10"/>
          <p:cNvSpPr/>
          <p:nvPr userDrawn="1"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 userDrawn="1"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 bwMode="auto">
          <a:xfrm>
            <a:off x="468313" y="6453188"/>
            <a:ext cx="8064500" cy="2889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350" b="1" dirty="0" smtClean="0">
                <a:solidFill>
                  <a:srgbClr val="4C7C8B"/>
                </a:solidFill>
                <a:latin typeface="Book Antiqua" pitchFamily="18" charset="0"/>
              </a:rPr>
              <a:t>©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 Институт </a:t>
            </a:r>
            <a:r>
              <a:rPr lang="ru-RU" sz="1350" b="1" dirty="0" err="1" smtClean="0">
                <a:solidFill>
                  <a:srgbClr val="4C7C8B"/>
                </a:solidFill>
                <a:latin typeface="Book Antiqua" pitchFamily="18" charset="0"/>
              </a:rPr>
              <a:t>госзакупок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, Федоров</a:t>
            </a:r>
            <a:r>
              <a:rPr lang="ru-RU" sz="1350" b="1" baseline="0" dirty="0" smtClean="0">
                <a:solidFill>
                  <a:srgbClr val="4C7C8B"/>
                </a:solidFill>
                <a:latin typeface="Book Antiqua" pitchFamily="18" charset="0"/>
              </a:rPr>
              <a:t> Алексей Александрович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, 2013,</a:t>
            </a:r>
            <a:r>
              <a:rPr lang="en-US" sz="1350" b="1" dirty="0" smtClean="0">
                <a:solidFill>
                  <a:srgbClr val="4C7C8B"/>
                </a:solidFill>
                <a:latin typeface="Book Antiqua" pitchFamily="18" charset="0"/>
              </a:rPr>
              <a:t> www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.</a:t>
            </a:r>
            <a:r>
              <a:rPr lang="en-US" sz="1350" b="1" dirty="0" err="1" smtClean="0">
                <a:solidFill>
                  <a:srgbClr val="4C7C8B"/>
                </a:solidFill>
                <a:latin typeface="Book Antiqua" pitchFamily="18" charset="0"/>
              </a:rPr>
              <a:t>roszakupki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.</a:t>
            </a:r>
            <a:r>
              <a:rPr lang="en-US" sz="1350" b="1" dirty="0" err="1" smtClean="0">
                <a:solidFill>
                  <a:srgbClr val="4C7C8B"/>
                </a:solidFill>
                <a:latin typeface="Book Antiqua" pitchFamily="18" charset="0"/>
              </a:rPr>
              <a:t>ru</a:t>
            </a:r>
            <a:endParaRPr lang="ru-RU" sz="1350" b="1" dirty="0" smtClean="0">
              <a:solidFill>
                <a:srgbClr val="4C7C8B"/>
              </a:solidFill>
              <a:latin typeface="Book Antiqua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569913" y="6453188"/>
            <a:ext cx="5761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 userDrawn="1"/>
        </p:nvCxnSpPr>
        <p:spPr>
          <a:xfrm>
            <a:off x="468313" y="1196975"/>
            <a:ext cx="82073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052736"/>
          </a:xfrm>
        </p:spPr>
        <p:txBody>
          <a:bodyPr/>
          <a:lstStyle>
            <a:lvl1pPr>
              <a:defRPr sz="2800">
                <a:solidFill>
                  <a:srgbClr val="334A53"/>
                </a:solidFill>
                <a:latin typeface="Book Antiqua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112568"/>
          </a:xfrm>
        </p:spPr>
        <p:txBody>
          <a:bodyPr/>
          <a:lstStyle>
            <a:lvl1pPr>
              <a:defRPr>
                <a:latin typeface="Book Antiqua" pitchFamily="18" charset="0"/>
              </a:defRPr>
            </a:lvl1pPr>
            <a:lvl2pPr>
              <a:buFont typeface="Wingdings" pitchFamily="2" charset="2"/>
              <a:buChar char="Ø"/>
              <a:defRPr>
                <a:latin typeface="Book Antiqua" pitchFamily="18" charset="0"/>
              </a:defRPr>
            </a:lvl2pPr>
            <a:lvl3pPr>
              <a:buFont typeface="Arial" pitchFamily="34" charset="0"/>
              <a:buChar char="•"/>
              <a:defRPr>
                <a:latin typeface="Book Antiqua" pitchFamily="18" charset="0"/>
              </a:defRPr>
            </a:lvl3pPr>
            <a:lvl4pPr>
              <a:defRPr>
                <a:latin typeface="Book Antiqua" pitchFamily="18" charset="0"/>
              </a:defRPr>
            </a:lvl4pPr>
            <a:lvl5pPr>
              <a:defRPr>
                <a:latin typeface="Book Antiqua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 userDrawn="1"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 bwMode="auto">
          <a:xfrm>
            <a:off x="468313" y="6453188"/>
            <a:ext cx="8064500" cy="2889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350" b="1" dirty="0" smtClean="0">
                <a:solidFill>
                  <a:srgbClr val="4C7C8B"/>
                </a:solidFill>
                <a:latin typeface="Book Antiqua" pitchFamily="18" charset="0"/>
              </a:rPr>
              <a:t>©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 Институт </a:t>
            </a:r>
            <a:r>
              <a:rPr lang="ru-RU" sz="1350" b="1" dirty="0" err="1" smtClean="0">
                <a:solidFill>
                  <a:srgbClr val="4C7C8B"/>
                </a:solidFill>
                <a:latin typeface="Book Antiqua" pitchFamily="18" charset="0"/>
              </a:rPr>
              <a:t>госзакупок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, Федоров</a:t>
            </a:r>
            <a:r>
              <a:rPr lang="ru-RU" sz="1350" b="1" baseline="0" dirty="0" smtClean="0">
                <a:solidFill>
                  <a:srgbClr val="4C7C8B"/>
                </a:solidFill>
                <a:latin typeface="Book Antiqua" pitchFamily="18" charset="0"/>
              </a:rPr>
              <a:t> Алексей Александрович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, 2013,</a:t>
            </a:r>
            <a:r>
              <a:rPr lang="en-US" sz="1350" b="1" dirty="0" smtClean="0">
                <a:solidFill>
                  <a:srgbClr val="4C7C8B"/>
                </a:solidFill>
                <a:latin typeface="Book Antiqua" pitchFamily="18" charset="0"/>
              </a:rPr>
              <a:t> www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.</a:t>
            </a:r>
            <a:r>
              <a:rPr lang="en-US" sz="1350" b="1" dirty="0" err="1" smtClean="0">
                <a:solidFill>
                  <a:srgbClr val="4C7C8B"/>
                </a:solidFill>
                <a:latin typeface="Book Antiqua" pitchFamily="18" charset="0"/>
              </a:rPr>
              <a:t>roszakupki</a:t>
            </a:r>
            <a:r>
              <a:rPr lang="ru-RU" sz="1350" b="1" dirty="0" smtClean="0">
                <a:solidFill>
                  <a:srgbClr val="4C7C8B"/>
                </a:solidFill>
                <a:latin typeface="Book Antiqua" pitchFamily="18" charset="0"/>
              </a:rPr>
              <a:t>.</a:t>
            </a:r>
            <a:r>
              <a:rPr lang="en-US" sz="1350" b="1" dirty="0" err="1" smtClean="0">
                <a:solidFill>
                  <a:srgbClr val="4C7C8B"/>
                </a:solidFill>
                <a:latin typeface="Book Antiqua" pitchFamily="18" charset="0"/>
              </a:rPr>
              <a:t>ru</a:t>
            </a:r>
            <a:endParaRPr lang="ru-RU" sz="1350" b="1" dirty="0" smtClean="0">
              <a:solidFill>
                <a:srgbClr val="4C7C8B"/>
              </a:solidFill>
              <a:latin typeface="Book Antiqua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569913" y="6453188"/>
            <a:ext cx="5761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827584" y="2564904"/>
            <a:ext cx="7921625" cy="70788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334A53"/>
                </a:solidFill>
                <a:latin typeface="Book Antiqua" pitchFamily="18" charset="0"/>
              </a:rPr>
              <a:t>Спасибо за внимание!</a:t>
            </a:r>
            <a:endParaRPr lang="ru-RU" sz="3200" b="1" dirty="0" smtClean="0">
              <a:solidFill>
                <a:srgbClr val="334A53"/>
              </a:solidFill>
              <a:latin typeface="Book Antiqua" pitchFamily="18" charset="0"/>
            </a:endParaRPr>
          </a:p>
        </p:txBody>
      </p:sp>
      <p:sp>
        <p:nvSpPr>
          <p:cNvPr id="3" name="Rectangle 10"/>
          <p:cNvSpPr/>
          <p:nvPr userDrawn="1"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4" name="Picture 10" descr="igz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260350"/>
            <a:ext cx="14652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2555875" y="4292600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5"/>
              </a:spcAft>
              <a:defRPr/>
            </a:pPr>
            <a:r>
              <a:rPr lang="ru-RU" sz="1600" b="1" dirty="0" smtClean="0">
                <a:solidFill>
                  <a:srgbClr val="4C6D7A"/>
                </a:solidFill>
                <a:latin typeface="Book Antiqua" pitchFamily="18" charset="0"/>
              </a:rPr>
              <a:t>ФЕДОРОВ АЛЕКСЕЙ АЛЕКСАНДРОВИЧ</a:t>
            </a:r>
          </a:p>
          <a:p>
            <a:pPr algn="ctr">
              <a:spcAft>
                <a:spcPts val="125"/>
              </a:spcAft>
              <a:defRPr/>
            </a:pPr>
            <a:r>
              <a:rPr lang="ru-RU" sz="1600" b="1" dirty="0" smtClean="0">
                <a:solidFill>
                  <a:srgbClr val="4C6D7A"/>
                </a:solidFill>
                <a:latin typeface="Book Antiqua" pitchFamily="18" charset="0"/>
              </a:rPr>
              <a:t>ведущий юрисконсульт</a:t>
            </a:r>
          </a:p>
          <a:p>
            <a:pPr algn="ctr">
              <a:spcAft>
                <a:spcPts val="125"/>
              </a:spcAft>
              <a:defRPr/>
            </a:pPr>
            <a:r>
              <a:rPr lang="ru-RU" sz="1600" b="1" dirty="0" smtClean="0">
                <a:solidFill>
                  <a:srgbClr val="4C6D7A"/>
                </a:solidFill>
                <a:latin typeface="Book Antiqua" pitchFamily="18" charset="0"/>
              </a:rPr>
              <a:t>экспертно-консультационного центра</a:t>
            </a:r>
          </a:p>
          <a:p>
            <a:pPr algn="ctr">
              <a:spcAft>
                <a:spcPts val="125"/>
              </a:spcAft>
              <a:defRPr/>
            </a:pPr>
            <a:r>
              <a:rPr lang="ru-RU" sz="1600" b="1" dirty="0" smtClean="0">
                <a:solidFill>
                  <a:srgbClr val="4C6D7A"/>
                </a:solidFill>
                <a:latin typeface="Book Antiqua" pitchFamily="18" charset="0"/>
              </a:rPr>
              <a:t>Института </a:t>
            </a:r>
            <a:r>
              <a:rPr lang="ru-RU" sz="1600" b="1" dirty="0" err="1" smtClean="0">
                <a:solidFill>
                  <a:srgbClr val="4C6D7A"/>
                </a:solidFill>
                <a:latin typeface="Book Antiqua" pitchFamily="18" charset="0"/>
              </a:rPr>
              <a:t>госзакупок</a:t>
            </a:r>
            <a:endParaRPr lang="ru-RU" sz="1600" b="1" dirty="0" smtClean="0">
              <a:solidFill>
                <a:srgbClr val="4C6D7A"/>
              </a:solidFill>
              <a:latin typeface="Book Antiqua" pitchFamily="18" charset="0"/>
            </a:endParaRPr>
          </a:p>
          <a:p>
            <a:pPr algn="ctr">
              <a:spcAft>
                <a:spcPts val="125"/>
              </a:spcAft>
              <a:defRPr/>
            </a:pPr>
            <a:endParaRPr lang="ru-RU" sz="1600" b="1" dirty="0" smtClean="0">
              <a:solidFill>
                <a:srgbClr val="4C6D7A"/>
              </a:solidFill>
              <a:latin typeface="Book Antiqua" pitchFamily="18" charset="0"/>
            </a:endParaRPr>
          </a:p>
          <a:p>
            <a:pPr algn="ctr">
              <a:spcAft>
                <a:spcPts val="125"/>
              </a:spcAft>
              <a:defRPr/>
            </a:pPr>
            <a:r>
              <a:rPr lang="en-US" sz="1600" b="1" dirty="0" smtClean="0">
                <a:solidFill>
                  <a:srgbClr val="4C6D7A"/>
                </a:solidFill>
                <a:latin typeface="Book Antiqua" pitchFamily="18" charset="0"/>
              </a:rPr>
              <a:t>www.roszakupki.ru</a:t>
            </a:r>
            <a:endParaRPr lang="ru-RU" sz="1600" b="1" dirty="0" smtClean="0">
              <a:solidFill>
                <a:srgbClr val="4C6D7A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  <a:defRPr/>
            </a:pPr>
            <a:endParaRPr lang="ru-RU" sz="500" dirty="0">
              <a:solidFill>
                <a:srgbClr val="898989"/>
              </a:solidFill>
              <a:latin typeface="Book Antiqua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94725" y="6453188"/>
            <a:ext cx="441325" cy="2936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A73077-73C2-4A8F-A309-D8F9D94E06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0" r:id="rId2"/>
    <p:sldLayoutId id="2147483688" r:id="rId3"/>
    <p:sldLayoutId id="2147483691" r:id="rId4"/>
    <p:sldLayoutId id="214748368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334A5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4A5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4A5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4A5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34A53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AutoNum type="arabicPeriod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2130425"/>
            <a:ext cx="8136904" cy="1470025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Новые правила обеспечения заявок</a:t>
            </a:r>
          </a:p>
        </p:txBody>
      </p:sp>
      <p:sp>
        <p:nvSpPr>
          <p:cNvPr id="14339" name="Rectangle 15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8702675" y="6453188"/>
            <a:ext cx="441325" cy="293687"/>
          </a:xfrm>
          <a:noFill/>
        </p:spPr>
        <p:txBody>
          <a:bodyPr/>
          <a:lstStyle/>
          <a:p>
            <a:fld id="{B60B3CF8-4A08-4D0A-886F-8CDE89D9A705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обеспечения заявок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572000" y="1340768"/>
            <a:ext cx="72008" cy="5040560"/>
          </a:xfrm>
          <a:prstGeom prst="line">
            <a:avLst/>
          </a:prstGeom>
          <a:ln cap="rnd"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067944" y="242088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059832" y="242088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>
            <a:off x="539552" y="1268760"/>
            <a:ext cx="3960440" cy="4392488"/>
            <a:chOff x="539552" y="1268760"/>
            <a:chExt cx="3960440" cy="439248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115616" y="1268760"/>
              <a:ext cx="2664296" cy="432048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latin typeface="Book Antiqua" pitchFamily="18" charset="0"/>
                </a:rPr>
                <a:t>Закон № 94-ФЗ</a:t>
              </a:r>
              <a:endParaRPr lang="ru-RU" sz="1800" dirty="0">
                <a:latin typeface="Book Antiqua" pitchFamily="18" charset="0"/>
              </a:endParaRPr>
            </a:p>
          </p:txBody>
        </p:sp>
        <p:sp>
          <p:nvSpPr>
            <p:cNvPr id="8" name="Стрелка вниз 7"/>
            <p:cNvSpPr/>
            <p:nvPr/>
          </p:nvSpPr>
          <p:spPr>
            <a:xfrm>
              <a:off x="1403648" y="170080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971600" y="5229200"/>
              <a:ext cx="3096344" cy="432048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latin typeface="Book Antiqua" pitchFamily="18" charset="0"/>
                </a:rPr>
                <a:t>Денежные средства</a:t>
              </a:r>
              <a:endParaRPr lang="ru-RU" sz="1800" dirty="0">
                <a:latin typeface="Book Antiqua" pitchFamily="18" charset="0"/>
              </a:endParaRPr>
            </a:p>
          </p:txBody>
        </p:sp>
        <p:sp>
          <p:nvSpPr>
            <p:cNvPr id="10" name="Стрелка вниз 9"/>
            <p:cNvSpPr/>
            <p:nvPr/>
          </p:nvSpPr>
          <p:spPr>
            <a:xfrm>
              <a:off x="3131840" y="170080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39552" y="2132856"/>
              <a:ext cx="1296144" cy="2880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Book Antiqua" pitchFamily="18" charset="0"/>
                </a:rPr>
                <a:t>Конкурс</a:t>
              </a:r>
              <a:endParaRPr lang="ru-RU" sz="1600" dirty="0">
                <a:latin typeface="Book Antiqua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843808" y="2132856"/>
              <a:ext cx="1440160" cy="2880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Book Antiqua" pitchFamily="18" charset="0"/>
                </a:rPr>
                <a:t>Аукцион</a:t>
              </a:r>
              <a:endParaRPr lang="ru-RU" sz="1600" dirty="0">
                <a:latin typeface="Book Antiqua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907704" y="2708920"/>
              <a:ext cx="1224136" cy="2880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Закрытый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75856" y="2708920"/>
              <a:ext cx="1224136" cy="2880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ОАЭФ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sp>
          <p:nvSpPr>
            <p:cNvPr id="25" name="Стрелка вниз 24"/>
            <p:cNvSpPr/>
            <p:nvPr/>
          </p:nvSpPr>
          <p:spPr>
            <a:xfrm>
              <a:off x="971600" y="2564904"/>
              <a:ext cx="288032" cy="864096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трелка вниз 25"/>
            <p:cNvSpPr/>
            <p:nvPr/>
          </p:nvSpPr>
          <p:spPr>
            <a:xfrm>
              <a:off x="1979712" y="3068960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683568" y="3573016"/>
              <a:ext cx="1800200" cy="93610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ОЗ </a:t>
              </a:r>
              <a:r>
                <a:rPr lang="en-US" sz="1600" dirty="0" smtClean="0">
                  <a:solidFill>
                    <a:schemeClr val="tx1"/>
                  </a:solidFill>
                  <a:latin typeface="Book Antiqua" pitchFamily="18" charset="0"/>
                </a:rPr>
                <a:t>≤ 5% </a:t>
              </a:r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Н(М)ЦК – </a:t>
              </a:r>
              <a:r>
                <a:rPr lang="ru-RU" sz="1600" b="1" u="sng" dirty="0" smtClean="0">
                  <a:solidFill>
                    <a:schemeClr val="tx1"/>
                  </a:solidFill>
                  <a:latin typeface="Book Antiqua" pitchFamily="18" charset="0"/>
                </a:rPr>
                <a:t>право</a:t>
              </a:r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 заказчика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sp>
          <p:nvSpPr>
            <p:cNvPr id="28" name="Стрелка вниз 27"/>
            <p:cNvSpPr/>
            <p:nvPr/>
          </p:nvSpPr>
          <p:spPr>
            <a:xfrm>
              <a:off x="3419872" y="3068960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2699792" y="3573016"/>
              <a:ext cx="1800200" cy="93610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ОЗ 0,5 -</a:t>
              </a:r>
              <a:r>
                <a:rPr lang="en-US" sz="1600" dirty="0" smtClean="0">
                  <a:solidFill>
                    <a:schemeClr val="tx1"/>
                  </a:solidFill>
                  <a:latin typeface="Book Antiqua" pitchFamily="18" charset="0"/>
                </a:rPr>
                <a:t> 5% </a:t>
              </a:r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Н(М)ЦК – </a:t>
              </a:r>
              <a:r>
                <a:rPr lang="ru-RU" sz="1600" b="1" u="sng" dirty="0" smtClean="0">
                  <a:solidFill>
                    <a:schemeClr val="tx1"/>
                  </a:solidFill>
                  <a:latin typeface="Book Antiqua" pitchFamily="18" charset="0"/>
                </a:rPr>
                <a:t>обязанность </a:t>
              </a:r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заказчика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sp>
          <p:nvSpPr>
            <p:cNvPr id="30" name="Стрелка вниз 29"/>
            <p:cNvSpPr/>
            <p:nvPr/>
          </p:nvSpPr>
          <p:spPr>
            <a:xfrm>
              <a:off x="1475656" y="4653136"/>
              <a:ext cx="288032" cy="504056"/>
            </a:xfrm>
            <a:prstGeom prst="down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Стрелка вниз 30"/>
            <p:cNvSpPr/>
            <p:nvPr/>
          </p:nvSpPr>
          <p:spPr>
            <a:xfrm>
              <a:off x="3275856" y="4653136"/>
              <a:ext cx="288032" cy="504056"/>
            </a:xfrm>
            <a:prstGeom prst="down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860032" y="1268760"/>
            <a:ext cx="4464496" cy="2592288"/>
            <a:chOff x="4860032" y="1268760"/>
            <a:chExt cx="4464496" cy="2592288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5436096" y="1268760"/>
              <a:ext cx="2664296" cy="432048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latin typeface="Book Antiqua" pitchFamily="18" charset="0"/>
                </a:rPr>
                <a:t>Закон № 44-ФЗ</a:t>
              </a:r>
              <a:endParaRPr lang="ru-RU" sz="1800" dirty="0">
                <a:latin typeface="Book Antiqua" pitchFamily="18" charset="0"/>
              </a:endParaRPr>
            </a:p>
          </p:txBody>
        </p:sp>
        <p:sp>
          <p:nvSpPr>
            <p:cNvPr id="33" name="Стрелка вниз 32"/>
            <p:cNvSpPr/>
            <p:nvPr/>
          </p:nvSpPr>
          <p:spPr>
            <a:xfrm>
              <a:off x="5724128" y="170080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трелка вниз 34"/>
            <p:cNvSpPr/>
            <p:nvPr/>
          </p:nvSpPr>
          <p:spPr>
            <a:xfrm>
              <a:off x="7452320" y="170080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860032" y="2132856"/>
              <a:ext cx="1296144" cy="2880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Book Antiqua" pitchFamily="18" charset="0"/>
                </a:rPr>
                <a:t>Конкурс</a:t>
              </a:r>
              <a:endParaRPr lang="ru-RU" sz="1600" dirty="0">
                <a:latin typeface="Book Antiqua" pitchFamily="18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7164288" y="2132856"/>
              <a:ext cx="1440160" cy="2880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Book Antiqua" pitchFamily="18" charset="0"/>
                </a:rPr>
                <a:t>Аукцион</a:t>
              </a:r>
              <a:endParaRPr lang="ru-RU" sz="1600" dirty="0">
                <a:latin typeface="Book Antiqua" pitchFamily="18" charset="0"/>
              </a:endParaRPr>
            </a:p>
          </p:txBody>
        </p:sp>
        <p:sp>
          <p:nvSpPr>
            <p:cNvPr id="49" name="Стрелка вниз 48"/>
            <p:cNvSpPr/>
            <p:nvPr/>
          </p:nvSpPr>
          <p:spPr>
            <a:xfrm>
              <a:off x="7236296" y="242088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Стрелка вниз 49"/>
            <p:cNvSpPr/>
            <p:nvPr/>
          </p:nvSpPr>
          <p:spPr>
            <a:xfrm>
              <a:off x="5364088" y="242088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292080" y="3429000"/>
              <a:ext cx="3672408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u="sng" dirty="0" smtClean="0">
                  <a:solidFill>
                    <a:schemeClr val="tx1"/>
                  </a:solidFill>
                  <a:latin typeface="Book Antiqua" pitchFamily="18" charset="0"/>
                </a:rPr>
                <a:t>Обязанность</a:t>
              </a:r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 заказчика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sp>
          <p:nvSpPr>
            <p:cNvPr id="53" name="Стрелка вниз 52"/>
            <p:cNvSpPr/>
            <p:nvPr/>
          </p:nvSpPr>
          <p:spPr>
            <a:xfrm>
              <a:off x="8172400" y="2420888"/>
              <a:ext cx="288032" cy="360040"/>
            </a:xfrm>
            <a:prstGeom prst="down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516216" y="2348880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latin typeface="Book Antiqua" pitchFamily="18" charset="0"/>
                </a:rPr>
                <a:t>&gt;3 </a:t>
              </a:r>
              <a:r>
                <a:rPr lang="ru-RU" sz="1600" i="1" dirty="0" smtClean="0">
                  <a:latin typeface="Book Antiqua" pitchFamily="18" charset="0"/>
                </a:rPr>
                <a:t>млн.</a:t>
              </a:r>
              <a:endParaRPr lang="ru-RU" sz="1600" i="1" dirty="0">
                <a:latin typeface="Book Antiqua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388424" y="2348880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latin typeface="Book Antiqua" pitchFamily="18" charset="0"/>
                </a:rPr>
                <a:t>≤3 </a:t>
              </a:r>
              <a:r>
                <a:rPr lang="ru-RU" sz="1600" i="1" dirty="0" smtClean="0">
                  <a:latin typeface="Book Antiqua" pitchFamily="18" charset="0"/>
                </a:rPr>
                <a:t>млн.</a:t>
              </a:r>
              <a:endParaRPr lang="ru-RU" sz="1600" i="1" dirty="0">
                <a:latin typeface="Book Antiqua" pitchFamily="18" charset="0"/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5292080" y="2852936"/>
              <a:ext cx="2232248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ОЗ 0,5 –</a:t>
              </a:r>
              <a:r>
                <a:rPr lang="en-US" sz="1600" dirty="0" smtClean="0">
                  <a:solidFill>
                    <a:schemeClr val="tx1"/>
                  </a:solidFill>
                  <a:latin typeface="Book Antiqua" pitchFamily="18" charset="0"/>
                </a:rPr>
                <a:t> 5%</a:t>
              </a:r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 Н(М)ЦК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7740352" y="2852936"/>
              <a:ext cx="1215752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tx1"/>
                  </a:solidFill>
                  <a:latin typeface="Book Antiqua" pitchFamily="18" charset="0"/>
                </a:rPr>
                <a:t>ОЗ = 1% Н(М)ЦК</a:t>
              </a:r>
              <a:endParaRPr lang="ru-RU" sz="16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</p:grpSp>
      <p:sp>
        <p:nvSpPr>
          <p:cNvPr id="61" name="Скругленный прямоугольник 60"/>
          <p:cNvSpPr/>
          <p:nvPr/>
        </p:nvSpPr>
        <p:spPr>
          <a:xfrm>
            <a:off x="5436096" y="4581128"/>
            <a:ext cx="3096344" cy="6480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atin typeface="Book Antiqua" pitchFamily="18" charset="0"/>
              </a:rPr>
              <a:t>Денежные средства или банковская гарантия</a:t>
            </a:r>
            <a:endParaRPr lang="ru-RU" sz="1800" dirty="0">
              <a:latin typeface="Book Antiqua" pitchFamily="18" charset="0"/>
            </a:endParaRPr>
          </a:p>
        </p:txBody>
      </p:sp>
      <p:sp>
        <p:nvSpPr>
          <p:cNvPr id="62" name="Стрелка вниз 61"/>
          <p:cNvSpPr/>
          <p:nvPr/>
        </p:nvSpPr>
        <p:spPr>
          <a:xfrm>
            <a:off x="6876256" y="4005064"/>
            <a:ext cx="288032" cy="50405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788024" y="5805264"/>
            <a:ext cx="2304256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Book Antiqua" pitchFamily="18" charset="0"/>
              </a:rPr>
              <a:t>Электронный аукцион</a:t>
            </a:r>
            <a:endParaRPr lang="ru-RU" sz="17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64" name="Стрелка вниз 63"/>
          <p:cNvSpPr/>
          <p:nvPr/>
        </p:nvSpPr>
        <p:spPr>
          <a:xfrm rot="12719232">
            <a:off x="6051792" y="5267223"/>
            <a:ext cx="288032" cy="504056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5724128" y="5085184"/>
            <a:ext cx="2520280" cy="0"/>
          </a:xfrm>
          <a:prstGeom prst="line">
            <a:avLst/>
          </a:prstGeom>
          <a:ln w="1206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Льготные условия обеспечения заявок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1484784"/>
            <a:ext cx="7776864" cy="36004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 Antiqua" pitchFamily="18" charset="0"/>
              </a:rPr>
              <a:t>Обеспечение заявки ≤ 2 % Н(М)ЦК</a:t>
            </a:r>
            <a:endParaRPr lang="ru-RU" dirty="0">
              <a:latin typeface="Book Antiqu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44008" y="1916832"/>
            <a:ext cx="72008" cy="4464496"/>
          </a:xfrm>
          <a:prstGeom prst="line">
            <a:avLst/>
          </a:prstGeom>
          <a:ln cap="rnd"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99592" y="1988840"/>
            <a:ext cx="3456384" cy="3600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atin typeface="Book Antiqua" pitchFamily="18" charset="0"/>
              </a:rPr>
              <a:t>Закон № 94-ФЗ</a:t>
            </a:r>
            <a:endParaRPr lang="ru-RU" sz="1800" dirty="0">
              <a:latin typeface="Book Antiqu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1988840"/>
            <a:ext cx="3600400" cy="3600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atin typeface="Book Antiqua" pitchFamily="18" charset="0"/>
              </a:rPr>
              <a:t>Закон № 44-ФЗ</a:t>
            </a:r>
            <a:endParaRPr lang="ru-RU" sz="1800" dirty="0">
              <a:latin typeface="Book Antiqua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411760" y="2420888"/>
            <a:ext cx="360040" cy="288032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516216" y="2420888"/>
            <a:ext cx="360040" cy="288032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2780928"/>
            <a:ext cx="3456384" cy="86409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sz="1800" u="sng" dirty="0" smtClean="0">
                <a:solidFill>
                  <a:schemeClr val="tx1"/>
                </a:solidFill>
                <a:latin typeface="Book Antiqua" pitchFamily="18" charset="0"/>
              </a:rPr>
              <a:t>СМП</a:t>
            </a:r>
            <a:r>
              <a:rPr lang="ru-RU" sz="1800" dirty="0" smtClean="0">
                <a:solidFill>
                  <a:schemeClr val="tx1"/>
                </a:solidFill>
                <a:latin typeface="Book Antiqua" pitchFamily="18" charset="0"/>
              </a:rPr>
              <a:t> при размещении заказа на основании статьи 15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2780928"/>
            <a:ext cx="3600400" cy="1944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sz="1800" u="sng" dirty="0" smtClean="0">
                <a:solidFill>
                  <a:schemeClr val="tx1"/>
                </a:solidFill>
                <a:latin typeface="Book Antiqua" pitchFamily="18" charset="0"/>
              </a:rPr>
              <a:t>Учреждения и предприятия УИС</a:t>
            </a:r>
            <a:r>
              <a:rPr lang="ru-RU" sz="1800" dirty="0" smtClean="0">
                <a:solidFill>
                  <a:schemeClr val="tx1"/>
                </a:solidFill>
                <a:latin typeface="Book Antiqua" pitchFamily="18" charset="0"/>
              </a:rPr>
              <a:t> при закупке на основании статьи 28</a:t>
            </a:r>
          </a:p>
          <a:p>
            <a:pPr>
              <a:buFont typeface="Wingdings" pitchFamily="2" charset="2"/>
              <a:buChar char="Ø"/>
            </a:pPr>
            <a:r>
              <a:rPr lang="ru-RU" sz="1800" u="sng" dirty="0" smtClean="0">
                <a:solidFill>
                  <a:schemeClr val="tx1"/>
                </a:solidFill>
                <a:latin typeface="Book Antiqua" pitchFamily="18" charset="0"/>
              </a:rPr>
              <a:t>Организации инвалидов</a:t>
            </a:r>
            <a:r>
              <a:rPr lang="ru-RU" sz="1800" dirty="0" smtClean="0">
                <a:solidFill>
                  <a:schemeClr val="tx1"/>
                </a:solidFill>
                <a:latin typeface="Book Antiqua" pitchFamily="18" charset="0"/>
              </a:rPr>
              <a:t> при закупке на основании статьи 29</a:t>
            </a:r>
          </a:p>
          <a:p>
            <a:pPr>
              <a:buFont typeface="Wingdings" pitchFamily="2" charset="2"/>
              <a:buChar char="Ø"/>
            </a:pPr>
            <a:r>
              <a:rPr lang="ru-RU" sz="1800" u="sng" dirty="0" smtClean="0">
                <a:solidFill>
                  <a:schemeClr val="tx1"/>
                </a:solidFill>
                <a:latin typeface="Book Antiqua" pitchFamily="18" charset="0"/>
              </a:rPr>
              <a:t>СМП и СОНКО</a:t>
            </a:r>
            <a:r>
              <a:rPr lang="ru-RU" sz="1800" dirty="0" smtClean="0">
                <a:solidFill>
                  <a:schemeClr val="tx1"/>
                </a:solidFill>
                <a:latin typeface="Book Antiqua" pitchFamily="18" charset="0"/>
              </a:rPr>
              <a:t> при закупке на основании статьи 30</a:t>
            </a:r>
            <a:endParaRPr lang="ru-RU" sz="1800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Банковская гарантия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5184576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u-RU" sz="1700" b="1" dirty="0" smtClean="0"/>
              <a:t>Срок действия</a:t>
            </a:r>
            <a:r>
              <a:rPr lang="ru-RU" sz="1700" dirty="0" smtClean="0"/>
              <a:t> ≥ срок подачи заявок + 2 месяца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700" dirty="0" smtClean="0"/>
              <a:t>Выдача БГ осуществляется исключительно банками, включенными в перечень банков, отвечающих установленным требованиям для принятия банковских гарантий в целях налогообложения (</a:t>
            </a:r>
            <a:r>
              <a:rPr lang="ru-RU" sz="1700" i="1" dirty="0" smtClean="0"/>
              <a:t>335 банков на 01.04.2013</a:t>
            </a:r>
            <a:r>
              <a:rPr lang="ru-RU" sz="1700" dirty="0" smtClean="0"/>
              <a:t>).</a:t>
            </a:r>
          </a:p>
          <a:p>
            <a:pPr algn="just">
              <a:buFont typeface="Wingdings" pitchFamily="2" charset="2"/>
              <a:buChar char="ü"/>
            </a:pPr>
            <a:endParaRPr lang="ru-RU" sz="1700" dirty="0" smtClean="0"/>
          </a:p>
          <a:p>
            <a:pPr>
              <a:buFont typeface="Wingdings" pitchFamily="2" charset="2"/>
              <a:buChar char="ü"/>
            </a:pPr>
            <a:endParaRPr lang="ru-RU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8964488" cy="1417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0" y="2924944"/>
            <a:ext cx="6984776" cy="72008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3717032"/>
            <a:ext cx="864096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700" dirty="0" smtClean="0">
                <a:latin typeface="Book Antiqua" pitchFamily="18" charset="0"/>
              </a:rPr>
              <a:t>в ст.45 установлены требования к содержанию банковской гарантии, в т.ч предусмотрено, что:</a:t>
            </a:r>
          </a:p>
          <a:p>
            <a:pPr algn="just">
              <a:buFont typeface="Arial" pitchFamily="34" charset="0"/>
              <a:buChar char="•"/>
            </a:pPr>
            <a:r>
              <a:rPr lang="ru-RU" sz="1700" u="sng" dirty="0" smtClean="0">
                <a:latin typeface="Book Antiqua" pitchFamily="18" charset="0"/>
              </a:rPr>
              <a:t>Форма БГ, перечень документов</a:t>
            </a:r>
            <a:r>
              <a:rPr lang="ru-RU" sz="1700" dirty="0" smtClean="0">
                <a:latin typeface="Book Antiqua" pitchFamily="18" charset="0"/>
              </a:rPr>
              <a:t>, предоставляемых заказчиком банку, </a:t>
            </a:r>
            <a:r>
              <a:rPr lang="ru-RU" sz="1700" u="sng" dirty="0" smtClean="0">
                <a:latin typeface="Book Antiqua" pitchFamily="18" charset="0"/>
              </a:rPr>
              <a:t>форма требования по БГ</a:t>
            </a:r>
            <a:r>
              <a:rPr lang="ru-RU" sz="1700" dirty="0" smtClean="0">
                <a:latin typeface="Book Antiqua" pitchFamily="18" charset="0"/>
              </a:rPr>
              <a:t>, </a:t>
            </a:r>
            <a:r>
              <a:rPr lang="ru-RU" sz="1700" u="sng" dirty="0" smtClean="0">
                <a:latin typeface="Book Antiqua" pitchFamily="18" charset="0"/>
              </a:rPr>
              <a:t>устанавливаются Правительством РФ</a:t>
            </a:r>
            <a:r>
              <a:rPr lang="ru-RU" sz="1700" dirty="0" smtClean="0">
                <a:latin typeface="Book Antiqua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700" u="sng" dirty="0" smtClean="0">
                <a:latin typeface="Book Antiqua" pitchFamily="18" charset="0"/>
              </a:rPr>
              <a:t>В извещении, документации, проекте контракта</a:t>
            </a:r>
            <a:r>
              <a:rPr lang="ru-RU" sz="1700" dirty="0" smtClean="0">
                <a:latin typeface="Book Antiqua" pitchFamily="18" charset="0"/>
              </a:rPr>
              <a:t> может быть предусмотрено </a:t>
            </a:r>
            <a:r>
              <a:rPr lang="ru-RU" sz="1700" u="sng" dirty="0" smtClean="0">
                <a:latin typeface="Book Antiqua" pitchFamily="18" charset="0"/>
              </a:rPr>
              <a:t>право заказчика на бесспорное списание денежных средств со счета гаранта</a:t>
            </a:r>
            <a:r>
              <a:rPr lang="ru-RU" sz="1700" dirty="0" smtClean="0">
                <a:latin typeface="Book Antiqua" pitchFamily="18" charset="0"/>
              </a:rPr>
              <a:t>, если гарантом в срок не более чем пять рабочих дней не исполнено требование заказчика об уплате денежной суммы;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700" dirty="0" smtClean="0">
                <a:latin typeface="Book Antiqua" pitchFamily="18" charset="0"/>
              </a:rPr>
              <a:t>В БГ предусматривается </a:t>
            </a:r>
            <a:r>
              <a:rPr lang="ru-RU" sz="1700" u="sng" dirty="0" smtClean="0">
                <a:latin typeface="Book Antiqua" pitchFamily="18" charset="0"/>
              </a:rPr>
              <a:t>обязанность банка уплатить заказчику неустойку в размере 0,1 %</a:t>
            </a:r>
            <a:r>
              <a:rPr lang="ru-RU" sz="1700" dirty="0" smtClean="0">
                <a:latin typeface="Book Antiqua" pitchFamily="18" charset="0"/>
              </a:rPr>
              <a:t> денежной суммы, подлежащей уплате, </a:t>
            </a:r>
            <a:r>
              <a:rPr lang="ru-RU" sz="1700" u="sng" dirty="0" smtClean="0">
                <a:latin typeface="Book Antiqua" pitchFamily="18" charset="0"/>
              </a:rPr>
              <a:t>за день просрочки</a:t>
            </a:r>
            <a:r>
              <a:rPr lang="ru-RU" sz="1700" dirty="0" smtClean="0">
                <a:latin typeface="Book Antiqua" pitchFamily="18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endParaRPr lang="ru-RU" sz="1700" dirty="0" smtClean="0"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700" dirty="0" smtClean="0"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7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Банковская гарантия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Банковская гарантия должна быть включена в </a:t>
            </a:r>
            <a:r>
              <a:rPr lang="ru-RU" sz="1800" u="sng" dirty="0" smtClean="0"/>
              <a:t>реестр банковских гарантий.</a:t>
            </a:r>
          </a:p>
          <a:p>
            <a:pPr algn="just"/>
            <a:r>
              <a:rPr lang="ru-RU" sz="1800" u="sng" dirty="0" smtClean="0"/>
              <a:t>Сведения в реестр вносятся банком</a:t>
            </a:r>
            <a:r>
              <a:rPr lang="ru-RU" sz="1800" dirty="0" smtClean="0"/>
              <a:t>, выдавшим гарантию, не позднее 1 рабочего дня с даты выдачи БГ, с подписью УЭП уполномоченного должностного лица банка.</a:t>
            </a:r>
          </a:p>
          <a:p>
            <a:pPr algn="just"/>
            <a:r>
              <a:rPr lang="ru-RU" sz="1800" dirty="0" smtClean="0"/>
              <a:t>При выдаче банковской гарантии банк предоставляет принципалу (участнику закупки) выписку из реестра банковских гарантий.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Возврат обеспечения заявки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Возврат осуществляется в течение 5 рабочих дней (блокировка снимается в течение 1 рабочего дня) с даты:</a:t>
            </a:r>
          </a:p>
          <a:p>
            <a:pPr>
              <a:buAutoNum type="arabicParenR"/>
            </a:pPr>
            <a:r>
              <a:rPr lang="ru-RU" sz="1800" dirty="0" smtClean="0"/>
              <a:t>подписания протокола рассмотрения оценки, рассмотрения вторых частей (итогового протокола), протокола закрытого аукциона – </a:t>
            </a:r>
            <a:r>
              <a:rPr lang="ru-RU" sz="1800" u="sng" dirty="0" smtClean="0"/>
              <a:t>кроме победителя</a:t>
            </a:r>
            <a:r>
              <a:rPr lang="ru-RU" sz="1800" dirty="0" smtClean="0"/>
              <a:t> (</a:t>
            </a:r>
            <a:r>
              <a:rPr lang="ru-RU" sz="1800" b="1" u="sng" dirty="0" smtClean="0"/>
              <a:t>?</a:t>
            </a:r>
            <a:r>
              <a:rPr lang="ru-RU" sz="1800" dirty="0" smtClean="0"/>
              <a:t>) и кроме случая отклонения трех вторых частей в течение квартала;</a:t>
            </a:r>
          </a:p>
          <a:p>
            <a:pPr>
              <a:buAutoNum type="arabicParenR"/>
            </a:pPr>
            <a:r>
              <a:rPr lang="ru-RU" sz="1800" dirty="0" smtClean="0"/>
              <a:t>отмены определения поставщика;</a:t>
            </a:r>
          </a:p>
          <a:p>
            <a:pPr>
              <a:buAutoNum type="arabicParenR"/>
            </a:pPr>
            <a:r>
              <a:rPr lang="ru-RU" sz="1800" dirty="0" smtClean="0"/>
              <a:t>отзыва заявки (до окончания срока подачи заявок); (</a:t>
            </a:r>
            <a:r>
              <a:rPr lang="ru-RU" sz="1800" b="1" u="sng" dirty="0" smtClean="0"/>
              <a:t>?</a:t>
            </a:r>
            <a:r>
              <a:rPr lang="ru-RU" sz="1800" dirty="0" smtClean="0"/>
              <a:t>)</a:t>
            </a:r>
          </a:p>
          <a:p>
            <a:pPr>
              <a:buAutoNum type="arabicParenR"/>
            </a:pPr>
            <a:r>
              <a:rPr lang="ru-RU" sz="1800" dirty="0" smtClean="0"/>
              <a:t>получения заявки после окончания срока подачи заявок;</a:t>
            </a:r>
          </a:p>
          <a:p>
            <a:pPr>
              <a:buAutoNum type="arabicParenR"/>
            </a:pPr>
            <a:r>
              <a:rPr lang="ru-RU" sz="1800" dirty="0" smtClean="0"/>
              <a:t>отстранения участника закупки от участия или отказа от заключения контракта.</a:t>
            </a:r>
          </a:p>
          <a:p>
            <a:pPr>
              <a:buAutoNum type="arabicParenR"/>
            </a:pPr>
            <a:endParaRPr lang="ru-RU" sz="1800" dirty="0" smtClean="0"/>
          </a:p>
          <a:p>
            <a:r>
              <a:rPr lang="ru-RU" sz="1800" dirty="0" smtClean="0"/>
              <a:t>Доходы, полученные ОЭП от размещения денежных средств, внесенных в качестве обеспечения заявок, подлежат выплате участникам за период блокирования указанных средств на основании договора, заключенного оператором электронной площадки с каждым участником закупки при прохождении им аккредитации.</a:t>
            </a:r>
          </a:p>
          <a:p>
            <a:pPr>
              <a:buAutoNum type="arabicParenR"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Обеспечение заявки не возвращается в случаях: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sz="1800" u="sng" dirty="0" smtClean="0"/>
              <a:t>уклонение или отказ</a:t>
            </a:r>
            <a:r>
              <a:rPr lang="ru-RU" sz="1800" dirty="0" smtClean="0"/>
              <a:t> участника закупки заключить контракт;</a:t>
            </a:r>
          </a:p>
          <a:p>
            <a:pPr marL="457200" indent="-457200">
              <a:buAutoNum type="arabicParenR"/>
            </a:pPr>
            <a:endParaRPr lang="ru-RU" sz="1800" dirty="0" smtClean="0"/>
          </a:p>
          <a:p>
            <a:pPr marL="457200" indent="-457200">
              <a:buAutoNum type="arabicParenR"/>
            </a:pP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2) </a:t>
            </a:r>
            <a:r>
              <a:rPr lang="ru-RU" sz="1800" u="sng" dirty="0" err="1" smtClean="0"/>
              <a:t>непредоставление</a:t>
            </a:r>
            <a:r>
              <a:rPr lang="ru-RU" sz="1800" u="sng" dirty="0" smtClean="0"/>
              <a:t> или предоставление с нарушением условий</a:t>
            </a:r>
            <a:r>
              <a:rPr lang="ru-RU" sz="1800" dirty="0" smtClean="0"/>
              <a:t>, установленных законом, до заключения контракта заказчику </a:t>
            </a:r>
            <a:r>
              <a:rPr lang="ru-RU" sz="1800" u="sng" dirty="0" smtClean="0"/>
              <a:t>обеспечения исполнения контракта</a:t>
            </a:r>
            <a:r>
              <a:rPr lang="ru-RU" sz="1800" dirty="0" smtClean="0"/>
              <a:t>;</a:t>
            </a:r>
          </a:p>
          <a:p>
            <a:r>
              <a:rPr lang="ru-RU" sz="1800" dirty="0" smtClean="0"/>
              <a:t>3) изменение или отзыв участником закупки заявки на участие в определении поставщика (подрядчика, исполнителя) после истечения срока окончания подачи таких заявок.</a:t>
            </a:r>
          </a:p>
          <a:p>
            <a:endParaRPr lang="ru-RU" sz="1800" dirty="0"/>
          </a:p>
        </p:txBody>
      </p:sp>
      <p:sp>
        <p:nvSpPr>
          <p:cNvPr id="6" name="Овал 5"/>
          <p:cNvSpPr/>
          <p:nvPr/>
        </p:nvSpPr>
        <p:spPr>
          <a:xfrm>
            <a:off x="1835696" y="1628800"/>
            <a:ext cx="144016" cy="14401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051720" y="1700808"/>
            <a:ext cx="216024" cy="21602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339752" y="1628800"/>
            <a:ext cx="2736304" cy="57606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Book Antiqua" pitchFamily="18" charset="0"/>
              </a:rPr>
              <a:t>«</a:t>
            </a:r>
            <a:r>
              <a:rPr lang="ru-RU" sz="1700" u="sng" dirty="0" smtClean="0">
                <a:solidFill>
                  <a:schemeClr val="tx1"/>
                </a:solidFill>
                <a:latin typeface="Book Antiqua" pitchFamily="18" charset="0"/>
              </a:rPr>
              <a:t>Второй номер</a:t>
            </a:r>
            <a:r>
              <a:rPr lang="ru-RU" sz="1700" dirty="0" smtClean="0">
                <a:solidFill>
                  <a:schemeClr val="tx1"/>
                </a:solidFill>
                <a:latin typeface="Book Antiqua" pitchFamily="18" charset="0"/>
              </a:rPr>
              <a:t>»?</a:t>
            </a:r>
            <a:endParaRPr lang="ru-RU" sz="17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5832140" y="2312876"/>
            <a:ext cx="864096" cy="360040"/>
          </a:xfrm>
          <a:prstGeom prst="rightArrow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594725" y="6453188"/>
            <a:ext cx="441325" cy="288925"/>
          </a:xfrm>
          <a:noFill/>
        </p:spPr>
        <p:txBody>
          <a:bodyPr/>
          <a:lstStyle/>
          <a:p>
            <a:fld id="{27771497-F5C0-43FD-9C4B-4EA71F657C4C}" type="slidenum">
              <a:rPr lang="ru-RU"/>
              <a:pPr/>
              <a:t>8</a:t>
            </a:fld>
            <a:endParaRPr lang="ru-RU"/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11300" y="1600200"/>
            <a:ext cx="7632700" cy="2981325"/>
          </a:xfrm>
        </p:spPr>
        <p:txBody>
          <a:bodyPr/>
          <a:lstStyle/>
          <a:p>
            <a:pPr marL="0" indent="0" eaLnBrk="1" hangingPunct="1"/>
            <a:endParaRPr lang="ru-RU" smtClean="0"/>
          </a:p>
          <a:p>
            <a:pPr marL="0" indent="0" eaLnBrk="1" hangingPunct="1"/>
            <a:endParaRPr lang="ru-RU" sz="2000" b="1" smtClean="0"/>
          </a:p>
          <a:p>
            <a:pPr marL="0" indent="0" eaLnBrk="1" hangingPunct="1"/>
            <a:endParaRPr lang="ru-RU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11475</TotalTime>
  <Words>499</Words>
  <Application>Microsoft Office PowerPoint</Application>
  <PresentationFormat>Экран (4:3)</PresentationFormat>
  <Paragraphs>61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Новые правила обеспечения заявок</vt:lpstr>
      <vt:lpstr>Способы обеспечения заявок</vt:lpstr>
      <vt:lpstr>Льготные условия обеспечения заявок</vt:lpstr>
      <vt:lpstr>Банковская гарантия</vt:lpstr>
      <vt:lpstr>Банковская гарантия</vt:lpstr>
      <vt:lpstr>Возврат обеспечения заявки</vt:lpstr>
      <vt:lpstr>Обеспечение заявки не возвращается в случаях:</vt:lpstr>
      <vt:lpstr>Презентация PowerPoint</vt:lpstr>
    </vt:vector>
  </TitlesOfParts>
  <Company>Институт госзакупок РАГС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арбитражной практики по закупкам</dc:title>
  <dc:creator>Вдовина Валентина, ведущий юрисконсульт Института госзакупок РАГС (095) 436-9938</dc:creator>
  <cp:lastModifiedBy>1</cp:lastModifiedBy>
  <cp:revision>1138</cp:revision>
  <dcterms:created xsi:type="dcterms:W3CDTF">2005-04-05T07:01:31Z</dcterms:created>
  <dcterms:modified xsi:type="dcterms:W3CDTF">2013-06-04T18:38:40Z</dcterms:modified>
</cp:coreProperties>
</file>